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</p:sldIdLst>
  <p:sldSz cx="6858000" cy="9906000" type="A4"/>
  <p:notesSz cx="7010400" cy="9296400"/>
  <p:defaultTextStyle>
    <a:defPPr>
      <a:defRPr lang="es-ES_tradnl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0000CC"/>
    <a:srgbClr val="FF00FF"/>
    <a:srgbClr val="FF0066"/>
    <a:srgbClr val="CC00CC"/>
    <a:srgbClr val="CC3300"/>
    <a:srgbClr val="99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434" autoAdjust="0"/>
  </p:normalViewPr>
  <p:slideViewPr>
    <p:cSldViewPr>
      <p:cViewPr varScale="1">
        <p:scale>
          <a:sx n="51" d="100"/>
          <a:sy n="51" d="100"/>
        </p:scale>
        <p:origin x="2778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6858000" cy="9906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5760" cy="535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3147"/>
              <a:ext cx="5760" cy="117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</p:grp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114300" y="454025"/>
            <a:ext cx="636588" cy="9451975"/>
            <a:chOff x="96" y="198"/>
            <a:chExt cx="534" cy="4122"/>
          </a:xfrm>
        </p:grpSpPr>
        <p:sp>
          <p:nvSpPr>
            <p:cNvPr id="8" name="AutoShape 11"/>
            <p:cNvSpPr>
              <a:spLocks noChangeArrowheads="1"/>
            </p:cNvSpPr>
            <p:nvPr/>
          </p:nvSpPr>
          <p:spPr bwMode="auto">
            <a:xfrm rot="5400000" flipH="1">
              <a:off x="82" y="1996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9" name="AutoShape 12"/>
            <p:cNvSpPr>
              <a:spLocks noChangeArrowheads="1"/>
            </p:cNvSpPr>
            <p:nvPr/>
          </p:nvSpPr>
          <p:spPr bwMode="auto">
            <a:xfrm rot="5400000" flipH="1">
              <a:off x="82" y="2590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0" name="AutoShape 13"/>
            <p:cNvSpPr>
              <a:spLocks noChangeArrowheads="1"/>
            </p:cNvSpPr>
            <p:nvPr/>
          </p:nvSpPr>
          <p:spPr bwMode="auto">
            <a:xfrm rot="5400000" flipH="1">
              <a:off x="78" y="3183"/>
              <a:ext cx="564" cy="534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1" name="AutoShape 14"/>
            <p:cNvSpPr>
              <a:spLocks noChangeArrowheads="1"/>
            </p:cNvSpPr>
            <p:nvPr/>
          </p:nvSpPr>
          <p:spPr bwMode="auto">
            <a:xfrm rot="5400000" flipH="1">
              <a:off x="81" y="3775"/>
              <a:ext cx="558" cy="534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2" name="AutoShape 15"/>
            <p:cNvSpPr>
              <a:spLocks noChangeArrowheads="1"/>
            </p:cNvSpPr>
            <p:nvPr/>
          </p:nvSpPr>
          <p:spPr bwMode="auto">
            <a:xfrm rot="5400000" flipH="1">
              <a:off x="82" y="214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3" name="AutoShape 16"/>
            <p:cNvSpPr>
              <a:spLocks noChangeArrowheads="1"/>
            </p:cNvSpPr>
            <p:nvPr/>
          </p:nvSpPr>
          <p:spPr bwMode="auto">
            <a:xfrm rot="5400000" flipH="1">
              <a:off x="78" y="805"/>
              <a:ext cx="564" cy="534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4" name="AutoShape 17"/>
            <p:cNvSpPr>
              <a:spLocks noChangeArrowheads="1"/>
            </p:cNvSpPr>
            <p:nvPr/>
          </p:nvSpPr>
          <p:spPr bwMode="auto">
            <a:xfrm rot="5400000" flipH="1">
              <a:off x="78" y="1401"/>
              <a:ext cx="564" cy="534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</p:grp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331788" y="0"/>
            <a:ext cx="206375" cy="9906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16" name="AutoShape 19"/>
          <p:cNvSpPr>
            <a:spLocks noChangeArrowheads="1"/>
          </p:cNvSpPr>
          <p:nvPr/>
        </p:nvSpPr>
        <p:spPr bwMode="auto">
          <a:xfrm flipH="1">
            <a:off x="411163" y="3925888"/>
            <a:ext cx="6446837" cy="366712"/>
          </a:xfrm>
          <a:prstGeom prst="homePlate">
            <a:avLst>
              <a:gd name="adj" fmla="val 30602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17" name="Oval 20"/>
          <p:cNvSpPr>
            <a:spLocks noChangeArrowheads="1"/>
          </p:cNvSpPr>
          <p:nvPr/>
        </p:nvSpPr>
        <p:spPr bwMode="auto">
          <a:xfrm>
            <a:off x="325438" y="3895725"/>
            <a:ext cx="220662" cy="396875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347663" y="3900488"/>
            <a:ext cx="122237" cy="600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19" name="Oval 22"/>
          <p:cNvSpPr>
            <a:spLocks noChangeArrowheads="1"/>
          </p:cNvSpPr>
          <p:nvPr/>
        </p:nvSpPr>
        <p:spPr bwMode="auto">
          <a:xfrm>
            <a:off x="6927850" y="3895725"/>
            <a:ext cx="228600" cy="396875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363538" y="3987800"/>
            <a:ext cx="65643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grpSp>
        <p:nvGrpSpPr>
          <p:cNvPr id="21" name="Group 24"/>
          <p:cNvGrpSpPr>
            <a:grpSpLocks/>
          </p:cNvGrpSpPr>
          <p:nvPr/>
        </p:nvGrpSpPr>
        <p:grpSpPr bwMode="auto">
          <a:xfrm>
            <a:off x="112713" y="0"/>
            <a:ext cx="638175" cy="9906000"/>
            <a:chOff x="95" y="0"/>
            <a:chExt cx="535" cy="4320"/>
          </a:xfrm>
        </p:grpSpPr>
        <p:sp>
          <p:nvSpPr>
            <p:cNvPr id="22" name="AutoShape 25"/>
            <p:cNvSpPr>
              <a:spLocks noChangeArrowheads="1"/>
            </p:cNvSpPr>
            <p:nvPr/>
          </p:nvSpPr>
          <p:spPr bwMode="auto">
            <a:xfrm rot="-5400000">
              <a:off x="82" y="2292"/>
              <a:ext cx="564" cy="532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3" name="AutoShape 26"/>
            <p:cNvSpPr>
              <a:spLocks noChangeArrowheads="1"/>
            </p:cNvSpPr>
            <p:nvPr/>
          </p:nvSpPr>
          <p:spPr bwMode="auto">
            <a:xfrm rot="-5400000">
              <a:off x="81" y="2887"/>
              <a:ext cx="565" cy="532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4" name="AutoShape 27"/>
            <p:cNvSpPr>
              <a:spLocks noChangeArrowheads="1"/>
            </p:cNvSpPr>
            <p:nvPr/>
          </p:nvSpPr>
          <p:spPr bwMode="auto">
            <a:xfrm rot="-5400000">
              <a:off x="80" y="3482"/>
              <a:ext cx="564" cy="530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5" name="AutoShape 28"/>
            <p:cNvSpPr>
              <a:spLocks noChangeArrowheads="1"/>
            </p:cNvSpPr>
            <p:nvPr/>
          </p:nvSpPr>
          <p:spPr bwMode="auto">
            <a:xfrm rot="-5400000">
              <a:off x="81" y="509"/>
              <a:ext cx="565" cy="532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6" name="AutoShape 29"/>
            <p:cNvSpPr>
              <a:spLocks noChangeArrowheads="1"/>
            </p:cNvSpPr>
            <p:nvPr/>
          </p:nvSpPr>
          <p:spPr bwMode="auto">
            <a:xfrm rot="-5400000">
              <a:off x="81" y="1103"/>
              <a:ext cx="564" cy="530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7" name="AutoShape 30"/>
            <p:cNvSpPr>
              <a:spLocks noChangeArrowheads="1"/>
            </p:cNvSpPr>
            <p:nvPr/>
          </p:nvSpPr>
          <p:spPr bwMode="auto">
            <a:xfrm rot="-5400000">
              <a:off x="80" y="1700"/>
              <a:ext cx="564" cy="530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95" y="4060"/>
              <a:ext cx="456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</p:grpSp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71550" y="2200981"/>
            <a:ext cx="5829300" cy="165152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Haga clic para modificar el estilo de título del patrón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613"/>
            <a:ext cx="4800600" cy="2531286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en-US"/>
              <a:t>Haga clic para modificar el estilo de subtítulo del patrón</a:t>
            </a:r>
          </a:p>
        </p:txBody>
      </p:sp>
      <p:sp>
        <p:nvSpPr>
          <p:cNvPr id="30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971550" y="9026525"/>
            <a:ext cx="1428750" cy="658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00350" y="9026525"/>
            <a:ext cx="2171700" cy="658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372100" y="9026525"/>
            <a:ext cx="1428750" cy="658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9622D34-9D4F-4476-B8AA-0C00279A09A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C518A-6D22-482A-9E13-753CA1CF028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286376" y="605032"/>
            <a:ext cx="1457325" cy="829258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1" y="605032"/>
            <a:ext cx="4219575" cy="829258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78CF8-6332-4DC5-BC68-99AB720AB1E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08261-A153-49A3-A102-DFCBBCE3E1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6364740"/>
            <a:ext cx="5829300" cy="196754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4198696"/>
            <a:ext cx="5829300" cy="216604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1166B-F184-417C-9FEE-D579CDE498A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14400" y="2953697"/>
            <a:ext cx="2838450" cy="594391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05250" y="2953697"/>
            <a:ext cx="2838450" cy="594391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A524F-F98B-4345-89CE-B6B7ADC4AB1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7003"/>
            <a:ext cx="6172200" cy="1649942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6861"/>
            <a:ext cx="3030538" cy="9242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082"/>
            <a:ext cx="3030538" cy="57073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4" y="2216861"/>
            <a:ext cx="3030537" cy="9242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4" y="3141082"/>
            <a:ext cx="3030537" cy="57073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75F1C-E68F-4F30-B262-423636A6D00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6C13E-C2BC-450F-867A-528F0CFE21E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DD123-081F-4C28-89F3-FB4E1591E3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3826"/>
            <a:ext cx="2255838" cy="167852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93826"/>
            <a:ext cx="3833812" cy="8454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352"/>
            <a:ext cx="2255838" cy="67760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60431-AA12-45E7-8663-8B590DE076E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934836"/>
            <a:ext cx="4114800" cy="81782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84522"/>
            <a:ext cx="4114800" cy="5943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752660"/>
            <a:ext cx="4114800" cy="11624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8D0C7-6B7D-4273-8F2A-374D29E895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4838"/>
            <a:ext cx="58293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modificar el estilo de título del patrón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954338"/>
            <a:ext cx="58293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9163" y="9026525"/>
            <a:ext cx="142875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7963" y="9026525"/>
            <a:ext cx="21717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19713" y="9026525"/>
            <a:ext cx="142875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fld id="{183F998F-425A-4A54-8D8D-8FBB668466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14300" y="454025"/>
            <a:ext cx="636588" cy="9451975"/>
            <a:chOff x="96" y="198"/>
            <a:chExt cx="534" cy="4122"/>
          </a:xfrm>
        </p:grpSpPr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 rot="5400000" flipH="1">
              <a:off x="82" y="1996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 rot="5400000" flipH="1">
              <a:off x="82" y="2590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 rot="5400000" flipH="1">
              <a:off x="78" y="3183"/>
              <a:ext cx="564" cy="534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 rot="5400000" flipH="1">
              <a:off x="81" y="3775"/>
              <a:ext cx="558" cy="534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84" name="AutoShape 12"/>
            <p:cNvSpPr>
              <a:spLocks noChangeArrowheads="1"/>
            </p:cNvSpPr>
            <p:nvPr/>
          </p:nvSpPr>
          <p:spPr bwMode="auto">
            <a:xfrm rot="5400000" flipH="1">
              <a:off x="82" y="214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85" name="AutoShape 13"/>
            <p:cNvSpPr>
              <a:spLocks noChangeArrowheads="1"/>
            </p:cNvSpPr>
            <p:nvPr/>
          </p:nvSpPr>
          <p:spPr bwMode="auto">
            <a:xfrm rot="5400000" flipH="1">
              <a:off x="78" y="805"/>
              <a:ext cx="564" cy="534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 rot="5400000" flipH="1">
              <a:off x="78" y="1401"/>
              <a:ext cx="564" cy="534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</p:grp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331788" y="0"/>
            <a:ext cx="206375" cy="9906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 flipH="1">
            <a:off x="411163" y="2459038"/>
            <a:ext cx="6446837" cy="368300"/>
          </a:xfrm>
          <a:prstGeom prst="homePlate">
            <a:avLst>
              <a:gd name="adj" fmla="val 30602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3089" name="Oval 17"/>
          <p:cNvSpPr>
            <a:spLocks noChangeArrowheads="1"/>
          </p:cNvSpPr>
          <p:nvPr/>
        </p:nvSpPr>
        <p:spPr bwMode="auto">
          <a:xfrm>
            <a:off x="346075" y="2463800"/>
            <a:ext cx="220663" cy="398463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347663" y="2763838"/>
            <a:ext cx="142875" cy="675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3091" name="Oval 19"/>
          <p:cNvSpPr>
            <a:spLocks noChangeArrowheads="1"/>
          </p:cNvSpPr>
          <p:nvPr/>
        </p:nvSpPr>
        <p:spPr bwMode="auto">
          <a:xfrm>
            <a:off x="6907213" y="2420938"/>
            <a:ext cx="228600" cy="398462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342900" y="2514600"/>
            <a:ext cx="65643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grpSp>
        <p:nvGrpSpPr>
          <p:cNvPr id="1038" name="Group 21"/>
          <p:cNvGrpSpPr>
            <a:grpSpLocks/>
          </p:cNvGrpSpPr>
          <p:nvPr/>
        </p:nvGrpSpPr>
        <p:grpSpPr bwMode="auto">
          <a:xfrm>
            <a:off x="112713" y="0"/>
            <a:ext cx="638175" cy="9906000"/>
            <a:chOff x="95" y="0"/>
            <a:chExt cx="535" cy="4320"/>
          </a:xfrm>
        </p:grpSpPr>
        <p:sp>
          <p:nvSpPr>
            <p:cNvPr id="3094" name="AutoShape 22"/>
            <p:cNvSpPr>
              <a:spLocks noChangeArrowheads="1"/>
            </p:cNvSpPr>
            <p:nvPr/>
          </p:nvSpPr>
          <p:spPr bwMode="auto">
            <a:xfrm rot="-5400000">
              <a:off x="82" y="2292"/>
              <a:ext cx="564" cy="532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95" name="AutoShape 23"/>
            <p:cNvSpPr>
              <a:spLocks noChangeArrowheads="1"/>
            </p:cNvSpPr>
            <p:nvPr/>
          </p:nvSpPr>
          <p:spPr bwMode="auto">
            <a:xfrm rot="-5400000">
              <a:off x="81" y="2887"/>
              <a:ext cx="565" cy="532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96" name="AutoShape 24"/>
            <p:cNvSpPr>
              <a:spLocks noChangeArrowheads="1"/>
            </p:cNvSpPr>
            <p:nvPr/>
          </p:nvSpPr>
          <p:spPr bwMode="auto">
            <a:xfrm rot="-5400000">
              <a:off x="80" y="3482"/>
              <a:ext cx="564" cy="530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97" name="AutoShape 25"/>
            <p:cNvSpPr>
              <a:spLocks noChangeArrowheads="1"/>
            </p:cNvSpPr>
            <p:nvPr/>
          </p:nvSpPr>
          <p:spPr bwMode="auto">
            <a:xfrm rot="-5400000">
              <a:off x="81" y="509"/>
              <a:ext cx="565" cy="532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98" name="AutoShape 26"/>
            <p:cNvSpPr>
              <a:spLocks noChangeArrowheads="1"/>
            </p:cNvSpPr>
            <p:nvPr/>
          </p:nvSpPr>
          <p:spPr bwMode="auto">
            <a:xfrm rot="-5400000">
              <a:off x="81" y="1103"/>
              <a:ext cx="564" cy="530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99" name="AutoShape 27"/>
            <p:cNvSpPr>
              <a:spLocks noChangeArrowheads="1"/>
            </p:cNvSpPr>
            <p:nvPr/>
          </p:nvSpPr>
          <p:spPr bwMode="auto">
            <a:xfrm rot="-5400000">
              <a:off x="80" y="1700"/>
              <a:ext cx="564" cy="530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101" name="Freeform 29"/>
            <p:cNvSpPr>
              <a:spLocks/>
            </p:cNvSpPr>
            <p:nvPr/>
          </p:nvSpPr>
          <p:spPr bwMode="auto">
            <a:xfrm>
              <a:off x="95" y="4060"/>
              <a:ext cx="456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9" grpId="0" animBg="1"/>
      <p:bldP spid="3091" grpId="0" animBg="1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b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071563" y="238125"/>
            <a:ext cx="5181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es-ES_tradnl">
              <a:solidFill>
                <a:srgbClr val="000099"/>
              </a:solidFill>
            </a:endParaRPr>
          </a:p>
          <a:p>
            <a:pPr algn="l"/>
            <a:endParaRPr lang="es-ES_tradnl">
              <a:solidFill>
                <a:srgbClr val="000099"/>
              </a:solidFill>
            </a:endParaRP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1120775" y="346075"/>
            <a:ext cx="53800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s-ES_tradnl">
              <a:solidFill>
                <a:srgbClr val="CC3300"/>
              </a:solidFill>
              <a:latin typeface="AvantGarde Bk BT" pitchFamily="34" charset="0"/>
            </a:endParaRPr>
          </a:p>
          <a:p>
            <a:pPr algn="ctr"/>
            <a:r>
              <a:rPr lang="es-ES_tradnl">
                <a:solidFill>
                  <a:srgbClr val="CC3300"/>
                </a:solidFill>
                <a:latin typeface="AvantGarde Bk BT" pitchFamily="34" charset="0"/>
              </a:rPr>
              <a:t> </a:t>
            </a:r>
            <a:endParaRPr lang="es-ES_tradnl" b="1">
              <a:solidFill>
                <a:srgbClr val="CC00CC"/>
              </a:solidFill>
              <a:latin typeface="AvantGarde Bk BT" pitchFamily="34" charset="0"/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1143000" y="4905375"/>
          <a:ext cx="4572000" cy="95655"/>
        </p:xfrm>
        <a:graphic>
          <a:graphicData uri="http://schemas.openxmlformats.org/drawingml/2006/table">
            <a:tbl>
              <a:tblPr/>
              <a:tblGrid>
                <a:gridCol w="2312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6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A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00" dirty="0">
                          <a:latin typeface="Calibri"/>
                          <a:ea typeface="Times New Roman"/>
                          <a:cs typeface="Times New Roman"/>
                        </a:rPr>
                        <a:t>UNIVERSIDAD NACIONAL DE RIO CUARTO</a:t>
                      </a:r>
                      <a:endParaRPr lang="es-A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431" marR="1743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_tradnl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431" marR="17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00063" y="-86991"/>
            <a:ext cx="6143625" cy="223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AR" sz="1600" dirty="0">
                <a:solidFill>
                  <a:schemeClr val="bg2"/>
                </a:solidFill>
              </a:rPr>
              <a:t> </a:t>
            </a:r>
          </a:p>
          <a:p>
            <a:pPr algn="ctr"/>
            <a:r>
              <a:rPr lang="es-AR" sz="1600" dirty="0">
                <a:solidFill>
                  <a:schemeClr val="bg2"/>
                </a:solidFill>
              </a:rPr>
              <a:t>                 </a:t>
            </a:r>
          </a:p>
          <a:p>
            <a:pPr algn="ctr"/>
            <a:endParaRPr lang="es-AR" sz="1600" dirty="0">
              <a:solidFill>
                <a:schemeClr val="bg2"/>
              </a:solidFill>
            </a:endParaRPr>
          </a:p>
          <a:p>
            <a:pPr algn="ctr"/>
            <a:endParaRPr lang="es-AR" sz="1600" b="1" dirty="0">
              <a:solidFill>
                <a:schemeClr val="bg2"/>
              </a:solidFill>
            </a:endParaRPr>
          </a:p>
          <a:p>
            <a:pPr algn="ctr"/>
            <a:r>
              <a:rPr lang="es-AR" sz="1600" b="1" dirty="0">
                <a:solidFill>
                  <a:schemeClr val="bg2"/>
                </a:solidFill>
              </a:rPr>
              <a:t>	</a:t>
            </a:r>
            <a:endParaRPr lang="es-AR" sz="1600" dirty="0">
              <a:solidFill>
                <a:schemeClr val="bg2"/>
              </a:solidFill>
            </a:endParaRPr>
          </a:p>
          <a:p>
            <a:pPr algn="ctr"/>
            <a:endParaRPr lang="es-AR" sz="1600" b="1" dirty="0">
              <a:solidFill>
                <a:schemeClr val="bg2"/>
              </a:solidFill>
            </a:endParaRPr>
          </a:p>
          <a:p>
            <a:pPr algn="ctr"/>
            <a:endParaRPr lang="es-AR" sz="1600" b="1" dirty="0">
              <a:solidFill>
                <a:schemeClr val="bg2"/>
              </a:solidFill>
            </a:endParaRPr>
          </a:p>
          <a:p>
            <a:pPr algn="ctr"/>
            <a:r>
              <a:rPr lang="es-AR" sz="1600" b="1" dirty="0">
                <a:solidFill>
                  <a:schemeClr val="bg2"/>
                </a:solidFill>
              </a:rPr>
              <a:t>UNIVERSIDAD NACIONAL DE RÍO CUARTO</a:t>
            </a:r>
            <a:r>
              <a:rPr lang="es-AR" sz="1600" dirty="0">
                <a:solidFill>
                  <a:schemeClr val="bg2"/>
                </a:solidFill>
              </a:rPr>
              <a:t> </a:t>
            </a:r>
            <a:endParaRPr lang="es-AR" sz="1100" b="1" dirty="0">
              <a:solidFill>
                <a:schemeClr val="bg2"/>
              </a:solidFill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algn="ctr"/>
            <a:r>
              <a:rPr lang="es-AR" sz="1100" b="1" dirty="0">
                <a:solidFill>
                  <a:schemeClr val="bg2"/>
                </a:solidFill>
                <a:latin typeface="Arial Black" pitchFamily="34" charset="0"/>
                <a:ea typeface="Times New Roman" pitchFamily="18" charset="0"/>
                <a:cs typeface="Calibri" pitchFamily="34" charset="0"/>
              </a:rPr>
              <a:t>DIRECCION DE CONTRATACIONES</a:t>
            </a:r>
            <a:endParaRPr lang="es-ES_tradnl" sz="1100" dirty="0">
              <a:solidFill>
                <a:schemeClr val="bg2"/>
              </a:solidFill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3080" name="13 CuadroTexto"/>
          <p:cNvSpPr txBox="1">
            <a:spLocks noChangeArrowheads="1"/>
          </p:cNvSpPr>
          <p:nvPr/>
        </p:nvSpPr>
        <p:spPr bwMode="auto">
          <a:xfrm>
            <a:off x="1000125" y="3095626"/>
            <a:ext cx="5286375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1600" b="1" dirty="0">
                <a:solidFill>
                  <a:schemeClr val="bg2"/>
                </a:solidFill>
              </a:rPr>
              <a:t>OBRA: </a:t>
            </a:r>
            <a:endParaRPr lang="es-ES_tradnl" sz="1600" b="1" dirty="0" smtClean="0">
              <a:solidFill>
                <a:schemeClr val="bg2"/>
              </a:solidFill>
            </a:endParaRPr>
          </a:p>
          <a:p>
            <a:pPr algn="ctr"/>
            <a:endParaRPr lang="es-ES_tradnl" sz="1600" b="1" dirty="0">
              <a:solidFill>
                <a:schemeClr val="bg2"/>
              </a:solidFill>
            </a:endParaRPr>
          </a:p>
          <a:p>
            <a:pPr algn="ctr"/>
            <a:r>
              <a:rPr lang="es-AR" sz="1600" b="1" dirty="0" smtClean="0">
                <a:solidFill>
                  <a:schemeClr val="bg2"/>
                </a:solidFill>
              </a:rPr>
              <a:t>“IMPERMEABILIZACIÓN DE CUBIERTAS DE TECHO – PROVISIÓN DE MATERIALES Y MANO DE OBRA”</a:t>
            </a:r>
            <a:endParaRPr lang="es-AR" sz="1600" b="1" dirty="0" smtClean="0">
              <a:solidFill>
                <a:schemeClr val="bg2"/>
              </a:solidFill>
            </a:endParaRPr>
          </a:p>
          <a:p>
            <a:pPr algn="ctr"/>
            <a:r>
              <a:rPr lang="es-AR" sz="1600" b="1" dirty="0" smtClean="0">
                <a:solidFill>
                  <a:schemeClr val="bg2"/>
                </a:solidFill>
              </a:rPr>
              <a:t> </a:t>
            </a:r>
          </a:p>
          <a:p>
            <a:pPr algn="ctr"/>
            <a:r>
              <a:rPr lang="es-ES_tradnl" sz="1600" b="1" dirty="0" smtClean="0">
                <a:solidFill>
                  <a:schemeClr val="bg2"/>
                </a:solidFill>
              </a:rPr>
              <a:t>UBICACION</a:t>
            </a:r>
            <a:r>
              <a:rPr lang="es-ES_tradnl" sz="1600" b="1" dirty="0">
                <a:solidFill>
                  <a:schemeClr val="bg2"/>
                </a:solidFill>
              </a:rPr>
              <a:t>: CAMPUS </a:t>
            </a:r>
            <a:r>
              <a:rPr lang="es-ES_tradnl" sz="1600" b="1" dirty="0" smtClean="0">
                <a:solidFill>
                  <a:schemeClr val="bg2"/>
                </a:solidFill>
              </a:rPr>
              <a:t>UNIVERSITARIO</a:t>
            </a:r>
          </a:p>
          <a:p>
            <a:pPr algn="ctr"/>
            <a:endParaRPr lang="es-AR" b="1" dirty="0">
              <a:solidFill>
                <a:schemeClr val="bg2"/>
              </a:solidFill>
            </a:endParaRPr>
          </a:p>
        </p:txBody>
      </p:sp>
      <p:sp>
        <p:nvSpPr>
          <p:cNvPr id="3081" name="17 CuadroTexto"/>
          <p:cNvSpPr txBox="1">
            <a:spLocks noChangeArrowheads="1"/>
          </p:cNvSpPr>
          <p:nvPr/>
        </p:nvSpPr>
        <p:spPr bwMode="auto">
          <a:xfrm>
            <a:off x="1000125" y="4958706"/>
            <a:ext cx="52863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s-AR" sz="2000" b="1" dirty="0" smtClean="0">
              <a:solidFill>
                <a:schemeClr val="bg2"/>
              </a:solidFill>
            </a:endParaRPr>
          </a:p>
          <a:p>
            <a:pPr algn="ctr"/>
            <a:endParaRPr lang="es-AR" sz="2000" b="1" dirty="0" smtClean="0">
              <a:solidFill>
                <a:schemeClr val="bg2"/>
              </a:solidFill>
            </a:endParaRPr>
          </a:p>
          <a:p>
            <a:pPr algn="ctr"/>
            <a:r>
              <a:rPr lang="es-AR" sz="2000" b="1" dirty="0" smtClean="0">
                <a:solidFill>
                  <a:schemeClr val="bg2"/>
                </a:solidFill>
              </a:rPr>
              <a:t>LICITACIÓN </a:t>
            </a:r>
            <a:r>
              <a:rPr lang="es-AR" sz="2000" b="1" dirty="0">
                <a:solidFill>
                  <a:schemeClr val="bg2"/>
                </a:solidFill>
              </a:rPr>
              <a:t>PRIVADA N° </a:t>
            </a:r>
            <a:r>
              <a:rPr lang="es-AR" sz="2000" b="1" dirty="0" smtClean="0">
                <a:solidFill>
                  <a:schemeClr val="bg2"/>
                </a:solidFill>
              </a:rPr>
              <a:t>01/25</a:t>
            </a:r>
            <a:endParaRPr lang="es-AR" sz="2000" b="1" dirty="0">
              <a:solidFill>
                <a:schemeClr val="bg2"/>
              </a:solidFill>
            </a:endParaRPr>
          </a:p>
          <a:p>
            <a:pPr algn="ctr"/>
            <a:r>
              <a:rPr lang="es-AR" sz="2000" b="1" dirty="0">
                <a:solidFill>
                  <a:schemeClr val="bg2"/>
                </a:solidFill>
              </a:rPr>
              <a:t>EXPEDIENTE N° </a:t>
            </a:r>
            <a:r>
              <a:rPr lang="es-AR" sz="2000" b="1" dirty="0" smtClean="0">
                <a:solidFill>
                  <a:schemeClr val="bg2"/>
                </a:solidFill>
              </a:rPr>
              <a:t>148501</a:t>
            </a:r>
            <a:endParaRPr lang="es-AR" sz="2000" b="1" dirty="0">
              <a:solidFill>
                <a:schemeClr val="bg2"/>
              </a:solidFill>
            </a:endParaRPr>
          </a:p>
        </p:txBody>
      </p:sp>
      <p:sp>
        <p:nvSpPr>
          <p:cNvPr id="3082" name="18 CuadroTexto"/>
          <p:cNvSpPr txBox="1">
            <a:spLocks noChangeArrowheads="1"/>
          </p:cNvSpPr>
          <p:nvPr/>
        </p:nvSpPr>
        <p:spPr bwMode="auto">
          <a:xfrm>
            <a:off x="1182712" y="6033120"/>
            <a:ext cx="550068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s-AR" sz="2000" dirty="0" smtClean="0">
              <a:solidFill>
                <a:schemeClr val="bg2"/>
              </a:solidFill>
            </a:endParaRPr>
          </a:p>
          <a:p>
            <a:pPr algn="ctr"/>
            <a:r>
              <a:rPr lang="es-AR" sz="2000" dirty="0" smtClean="0">
                <a:solidFill>
                  <a:schemeClr val="bg2"/>
                </a:solidFill>
              </a:rPr>
              <a:t>Apertura </a:t>
            </a:r>
            <a:r>
              <a:rPr lang="es-AR" sz="2000" dirty="0">
                <a:solidFill>
                  <a:schemeClr val="bg2"/>
                </a:solidFill>
              </a:rPr>
              <a:t>de las ofertas: </a:t>
            </a:r>
          </a:p>
          <a:p>
            <a:pPr algn="ctr"/>
            <a:r>
              <a:rPr lang="es-ES" sz="1800" b="1" dirty="0" smtClean="0">
                <a:solidFill>
                  <a:schemeClr val="bg2"/>
                </a:solidFill>
              </a:rPr>
              <a:t>JUEVES 31 JULIO DE 2025 </a:t>
            </a:r>
            <a:endParaRPr lang="es-AR" sz="1800" b="1" dirty="0">
              <a:solidFill>
                <a:schemeClr val="bg2"/>
              </a:solidFill>
            </a:endParaRPr>
          </a:p>
          <a:p>
            <a:pPr algn="ctr"/>
            <a:r>
              <a:rPr lang="es-AR" sz="1800" b="1" dirty="0">
                <a:solidFill>
                  <a:schemeClr val="bg2"/>
                </a:solidFill>
              </a:rPr>
              <a:t>HORA: 11:00      </a:t>
            </a:r>
          </a:p>
        </p:txBody>
      </p:sp>
      <p:sp>
        <p:nvSpPr>
          <p:cNvPr id="3083" name="19 CuadroTexto"/>
          <p:cNvSpPr txBox="1">
            <a:spLocks noChangeArrowheads="1"/>
          </p:cNvSpPr>
          <p:nvPr/>
        </p:nvSpPr>
        <p:spPr bwMode="auto">
          <a:xfrm>
            <a:off x="1357313" y="7381875"/>
            <a:ext cx="44291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1800" b="1" dirty="0">
                <a:solidFill>
                  <a:schemeClr val="bg2"/>
                </a:solidFill>
              </a:rPr>
              <a:t>VALOR DEL PLIEGO:  SIN CARGO</a:t>
            </a:r>
          </a:p>
        </p:txBody>
      </p:sp>
      <p:sp>
        <p:nvSpPr>
          <p:cNvPr id="3084" name="20 CuadroTexto"/>
          <p:cNvSpPr txBox="1">
            <a:spLocks noChangeArrowheads="1"/>
          </p:cNvSpPr>
          <p:nvPr/>
        </p:nvSpPr>
        <p:spPr bwMode="auto">
          <a:xfrm>
            <a:off x="1120775" y="8193360"/>
            <a:ext cx="54292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1800" b="1" dirty="0">
                <a:solidFill>
                  <a:schemeClr val="bg2"/>
                </a:solidFill>
              </a:rPr>
              <a:t>VISITA  A OBRA DIA  </a:t>
            </a:r>
          </a:p>
          <a:p>
            <a:pPr algn="ctr"/>
            <a:r>
              <a:rPr lang="es-AR" sz="1600" b="1" dirty="0" smtClean="0">
                <a:solidFill>
                  <a:schemeClr val="bg2"/>
                </a:solidFill>
              </a:rPr>
              <a:t>JUEVES</a:t>
            </a:r>
            <a:r>
              <a:rPr lang="es-AR" sz="1800" b="1" dirty="0" smtClean="0">
                <a:solidFill>
                  <a:schemeClr val="bg2"/>
                </a:solidFill>
              </a:rPr>
              <a:t> </a:t>
            </a:r>
            <a:r>
              <a:rPr lang="es-AR" sz="1800" b="1" dirty="0" smtClean="0">
                <a:solidFill>
                  <a:schemeClr val="bg2"/>
                </a:solidFill>
              </a:rPr>
              <a:t>24 DE JULIO </a:t>
            </a:r>
            <a:r>
              <a:rPr lang="es-AR" sz="1800" b="1" dirty="0" smtClean="0">
                <a:solidFill>
                  <a:schemeClr val="bg2"/>
                </a:solidFill>
              </a:rPr>
              <a:t>DE 2025</a:t>
            </a:r>
            <a:endParaRPr lang="es-AR" sz="1800" b="1" dirty="0">
              <a:solidFill>
                <a:schemeClr val="bg2"/>
              </a:solidFill>
            </a:endParaRPr>
          </a:p>
          <a:p>
            <a:pPr algn="ctr"/>
            <a:r>
              <a:rPr lang="es-AR" sz="1800" dirty="0">
                <a:solidFill>
                  <a:schemeClr val="bg2"/>
                </a:solidFill>
              </a:rPr>
              <a:t> </a:t>
            </a:r>
            <a:r>
              <a:rPr lang="es-AR" sz="1800" b="1" dirty="0">
                <a:solidFill>
                  <a:schemeClr val="bg2"/>
                </a:solidFill>
              </a:rPr>
              <a:t>HORA 10:00 - ÚNICO DÍA</a:t>
            </a:r>
            <a:endParaRPr lang="es-AR" sz="1800" b="1" dirty="0"/>
          </a:p>
        </p:txBody>
      </p:sp>
      <p:pic>
        <p:nvPicPr>
          <p:cNvPr id="3086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8960" y="112464"/>
            <a:ext cx="864096" cy="1168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lta tensión">
  <a:themeElements>
    <a:clrScheme name="Alta tensión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Alta tensión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lta tensión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ta tensión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tensió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tensión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tensión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ta tensión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tensión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tensión 8">
        <a:dk1>
          <a:srgbClr val="000000"/>
        </a:dk1>
        <a:lt1>
          <a:srgbClr val="FFFFFF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D60093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C20085"/>
        </a:accent6>
        <a:hlink>
          <a:srgbClr val="9966FF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Office\Plantillas\Diseños de presentaciones\Alta tensión.pot</Template>
  <TotalTime>2117</TotalTime>
  <Words>72</Words>
  <Application>Microsoft Office PowerPoint</Application>
  <PresentationFormat>A4 (210 x 297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 Black</vt:lpstr>
      <vt:lpstr>Arial Narrow</vt:lpstr>
      <vt:lpstr>AvantGarde Bk BT</vt:lpstr>
      <vt:lpstr>Calibri</vt:lpstr>
      <vt:lpstr>Impact</vt:lpstr>
      <vt:lpstr>Monotype Sorts</vt:lpstr>
      <vt:lpstr>Times New Roman</vt:lpstr>
      <vt:lpstr>Alta tensión</vt:lpstr>
      <vt:lpstr>Presentación de PowerPoint</vt:lpstr>
    </vt:vector>
  </TitlesOfParts>
  <Company>U.N.R.C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ALBERTO</dc:creator>
  <cp:lastModifiedBy>paccardi</cp:lastModifiedBy>
  <cp:revision>68</cp:revision>
  <cp:lastPrinted>2024-12-26T13:57:15Z</cp:lastPrinted>
  <dcterms:created xsi:type="dcterms:W3CDTF">1997-11-27T16:30:56Z</dcterms:created>
  <dcterms:modified xsi:type="dcterms:W3CDTF">2025-07-03T15:40:34Z</dcterms:modified>
</cp:coreProperties>
</file>